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5" r:id="rId1"/>
  </p:sldMasterIdLst>
  <p:notesMasterIdLst>
    <p:notesMasterId r:id="rId50"/>
  </p:notesMasterIdLst>
  <p:sldIdLst>
    <p:sldId id="264" r:id="rId2"/>
    <p:sldId id="518" r:id="rId3"/>
    <p:sldId id="478" r:id="rId4"/>
    <p:sldId id="306" r:id="rId5"/>
    <p:sldId id="314" r:id="rId6"/>
    <p:sldId id="279" r:id="rId7"/>
    <p:sldId id="294" r:id="rId8"/>
    <p:sldId id="282" r:id="rId9"/>
    <p:sldId id="295" r:id="rId10"/>
    <p:sldId id="283" r:id="rId11"/>
    <p:sldId id="292" r:id="rId12"/>
    <p:sldId id="293" r:id="rId13"/>
    <p:sldId id="479" r:id="rId14"/>
    <p:sldId id="347" r:id="rId15"/>
    <p:sldId id="383" r:id="rId16"/>
    <p:sldId id="384" r:id="rId17"/>
    <p:sldId id="361" r:id="rId18"/>
    <p:sldId id="362" r:id="rId19"/>
    <p:sldId id="348" r:id="rId20"/>
    <p:sldId id="382" r:id="rId21"/>
    <p:sldId id="389" r:id="rId22"/>
    <p:sldId id="385" r:id="rId23"/>
    <p:sldId id="390" r:id="rId24"/>
    <p:sldId id="398" r:id="rId25"/>
    <p:sldId id="391" r:id="rId26"/>
    <p:sldId id="392" r:id="rId27"/>
    <p:sldId id="394" r:id="rId28"/>
    <p:sldId id="513" r:id="rId29"/>
    <p:sldId id="515" r:id="rId30"/>
    <p:sldId id="516" r:id="rId31"/>
    <p:sldId id="517" r:id="rId32"/>
    <p:sldId id="504" r:id="rId33"/>
    <p:sldId id="505" r:id="rId34"/>
    <p:sldId id="506" r:id="rId35"/>
    <p:sldId id="265" r:id="rId36"/>
    <p:sldId id="267" r:id="rId37"/>
    <p:sldId id="268" r:id="rId38"/>
    <p:sldId id="388" r:id="rId39"/>
    <p:sldId id="270" r:id="rId40"/>
    <p:sldId id="451" r:id="rId41"/>
    <p:sldId id="271" r:id="rId42"/>
    <p:sldId id="272" r:id="rId43"/>
    <p:sldId id="507" r:id="rId44"/>
    <p:sldId id="503" r:id="rId45"/>
    <p:sldId id="510" r:id="rId46"/>
    <p:sldId id="511" r:id="rId47"/>
    <p:sldId id="509" r:id="rId48"/>
    <p:sldId id="51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3287"/>
  </p:normalViewPr>
  <p:slideViewPr>
    <p:cSldViewPr snapToGrid="0" snapToObjects="1" showGuides="1">
      <p:cViewPr>
        <p:scale>
          <a:sx n="94" d="100"/>
          <a:sy n="94" d="100"/>
        </p:scale>
        <p:origin x="6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787F9-A555-6A49-8F5F-5EB8A5040242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46B3B-A6E3-A041-934C-E25839EC6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46B3B-A6E3-A041-934C-E25839EC6C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3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=PQCrX1sQSzY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73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machinelearning.apple.com</a:t>
            </a:r>
            <a:r>
              <a:rPr lang="en-US" dirty="0"/>
              <a:t>/2017/08/06/</a:t>
            </a:r>
            <a:r>
              <a:rPr lang="en-US" dirty="0" err="1"/>
              <a:t>siri-voices.html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78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51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8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8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250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5" Type="http://schemas.openxmlformats.org/officeDocument/2006/relationships/image" Target="../media/image93.png"/><Relationship Id="rId6" Type="http://schemas.openxmlformats.org/officeDocument/2006/relationships/image" Target="../media/image330.png"/><Relationship Id="rId7" Type="http://schemas.openxmlformats.org/officeDocument/2006/relationships/image" Target="../media/image340.png"/><Relationship Id="rId8" Type="http://schemas.openxmlformats.org/officeDocument/2006/relationships/image" Target="../media/image90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5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Perceptron </a:t>
            </a:r>
            <a:r>
              <a:rPr lang="en-US" dirty="0"/>
              <a:t>and Back Propagation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iOS</a:t>
            </a:r>
            <a:r>
              <a:rPr lang="en-US" dirty="0"/>
              <a:t> Speech Synthesis (2016-)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Trained from 20 hours of high quality speech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81850" y="5686530"/>
            <a:ext cx="219075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chemeClr val="bg1">
                    <a:lumMod val="50000"/>
                  </a:schemeClr>
                </a:solidFill>
              </a:rPr>
              <a:t>machinelearning.apple.com</a:t>
            </a:r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674820"/>
            <a:ext cx="5334000" cy="28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31430" y="1330158"/>
            <a:ext cx="8633939" cy="5255092"/>
            <a:chOff x="2667000" y="2115216"/>
            <a:chExt cx="7064219" cy="38713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2115216"/>
              <a:ext cx="6858000" cy="322162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716717" y="5686530"/>
              <a:ext cx="2014502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dirty="0" err="1">
                  <a:solidFill>
                    <a:schemeClr val="bg1">
                      <a:lumMod val="65000"/>
                    </a:schemeClr>
                  </a:solidFill>
                </a:rPr>
                <a:t>beamandrew.github.io</a:t>
              </a: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/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329239" y="2220831"/>
              <a:ext cx="741947" cy="531395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12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43531" y="1329132"/>
            <a:ext cx="8144542" cy="732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/>
              <a:t>ArXiv</a:t>
            </a:r>
            <a:r>
              <a:rPr lang="en-US" sz="2100" dirty="0"/>
              <a:t> papers on deep learning: 2012-2017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91056" y="1329131"/>
            <a:ext cx="9049491" cy="4632757"/>
            <a:chOff x="2667000" y="2114550"/>
            <a:chExt cx="6858000" cy="26279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2676526"/>
              <a:ext cx="6858000" cy="206597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009900" y="2114550"/>
              <a:ext cx="61722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 err="1"/>
                <a:t>ArXiv</a:t>
              </a:r>
              <a:r>
                <a:rPr lang="en-US" sz="2100" dirty="0"/>
                <a:t> papers on deep learning: 2012-2017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4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Introduction </a:t>
            </a:r>
            <a:r>
              <a:rPr lang="en-US" dirty="0"/>
              <a:t>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Single Neuron Network (‘Perceptron’)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and 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M</a:t>
            </a:r>
            <a:r>
              <a:rPr lang="en-US" sz="2400" dirty="0"/>
              <a:t>ethods that are centered around modeling and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 are called </a:t>
            </a:r>
            <a:r>
              <a:rPr lang="en-US" b="1" dirty="0">
                <a:solidFill>
                  <a:srgbClr val="C00000"/>
                </a:solidFill>
              </a:rPr>
              <a:t>regressions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23836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lecture(s), </a:t>
            </a:r>
            <a:r>
              <a:rPr lang="en-US" sz="2400" dirty="0" err="1"/>
              <a:t>homeworks</a:t>
            </a:r>
            <a:r>
              <a:rPr lang="en-US" sz="2400" dirty="0"/>
              <a:t> and labs are based on classification.  Classification problems are common in these domains: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119920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4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502229" y="1017486"/>
            <a:ext cx="2532640" cy="1793570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86228" y="1156745"/>
                <a:ext cx="2370263" cy="1798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𝑋</m:t>
                      </m:r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𝑛𝑗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</a:p>
              <a:p>
                <a:pPr algn="ctr"/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features</a:t>
                </a:r>
              </a:p>
              <a:p>
                <a:pPr algn="ctr"/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covariates</a:t>
                </a:r>
              </a:p>
              <a:p>
                <a:pPr algn="ctr"/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228" y="1156745"/>
                <a:ext cx="2370263" cy="1798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549052" y="1461024"/>
                <a:ext cx="16499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052" y="1461024"/>
                <a:ext cx="164991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33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378236"/>
              </p:ext>
            </p:extLst>
          </p:nvPr>
        </p:nvGraphicFramePr>
        <p:xfrm>
          <a:off x="807967" y="2120095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106090"/>
              <a:gd name="adj2" fmla="val 71835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19589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302973-2AEF-DF4F-A9CF-1CF119FC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DBAD33-0DAE-7346-8B49-B38E18808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Pavlos Protopapas</a:t>
            </a:r>
            <a:r>
              <a:rPr lang="en-US" sz="2400" dirty="0"/>
              <a:t>, Scientific Director of the Institute for Applied Computational Science (IACS</a:t>
            </a:r>
            <a:r>
              <a:rPr lang="en-US" sz="2400" dirty="0" smtClean="0"/>
              <a:t>).  </a:t>
            </a:r>
            <a:r>
              <a:rPr lang="en-US" sz="2400" dirty="0"/>
              <a:t>Teaches CS109a, CS109b and the Capstone course for the Data Science masters program. </a:t>
            </a:r>
            <a:r>
              <a:rPr lang="en-US" sz="2400" dirty="0" smtClean="0"/>
              <a:t>He is a leader </a:t>
            </a:r>
            <a:r>
              <a:rPr lang="en-US" sz="2400" dirty="0"/>
              <a:t>in </a:t>
            </a:r>
            <a:r>
              <a:rPr lang="en-US" sz="2400" dirty="0" err="1"/>
              <a:t>astrostatistics</a:t>
            </a:r>
            <a:r>
              <a:rPr lang="en-US" sz="2400" dirty="0"/>
              <a:t> and </a:t>
            </a:r>
            <a:r>
              <a:rPr lang="en-US" sz="2400" dirty="0" smtClean="0"/>
              <a:t>he is excited </a:t>
            </a:r>
            <a:r>
              <a:rPr lang="en-US" sz="2400" dirty="0"/>
              <a:t>about the new telescopes coming online in the next few years. </a:t>
            </a:r>
            <a:r>
              <a:rPr lang="en-US" sz="2400" dirty="0" smtClean="0"/>
              <a:t>He loves cooking and eating.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794A064-5AB7-7E42-BBAB-A5734BFE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2665ACD-CEC8-B54B-98AA-57896251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216" y="3288901"/>
            <a:ext cx="224443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103851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given an input </a:t>
                </a:r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71" y="3971073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4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left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 is</a:t>
                </a:r>
                <a:r>
                  <a:rPr lang="en-US" dirty="0"/>
                  <a:t> distance from ½ to ~1 or ½ to ~0 to ½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has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opposite association.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  <a:blipFill rotWithShape="0">
                <a:blip r:embed="rId2"/>
                <a:stretch>
                  <a:fillRect l="-923" t="-2305" r="-577" b="-15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5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554"/>
            <a:ext cx="651509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424"/>
            <a:ext cx="65151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coefficients for Logistic Regression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812" y="1133409"/>
            <a:ext cx="7685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Find the coefficients that minimize the loss function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724692" y="1739119"/>
                <a:ext cx="6674263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)]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692" y="1739119"/>
                <a:ext cx="6674263" cy="9885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75" y="2727659"/>
            <a:ext cx="6224906" cy="41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8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go beyond logistic regression?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</p:spPr>
            <p:txBody>
              <a:bodyPr/>
              <a:lstStyle/>
              <a:p>
                <a:pPr marL="523875" indent="-512763"/>
                <a:r>
                  <a:rPr lang="en-US" sz="2400" b="1" dirty="0"/>
                  <a:t>Question: </a:t>
                </a:r>
                <a:r>
                  <a:rPr lang="en-US" sz="2400" dirty="0"/>
                  <a:t>Can you guess the equation that defines the decision boundary below?</a:t>
                </a:r>
              </a:p>
              <a:p>
                <a:pPr marL="523875" indent="-5127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charset="0"/>
                        </a:rPr>
                        <m:t>−0.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8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=0 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=0.8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𝐿𝑎𝑡𝑖𝑡𝑢𝑑𝑒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=0.8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𝐿𝑜𝑛</m:t>
                      </m:r>
                    </m:oMath>
                  </m:oMathPara>
                </a14:m>
                <a:endParaRPr lang="en-US" sz="2400" b="0" dirty="0"/>
              </a:p>
              <a:p>
                <a:pPr marL="523875" indent="-512763"/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  <a:blipFill rotWithShape="0">
                <a:blip r:embed="rId2"/>
                <a:stretch>
                  <a:fillRect l="-826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6732" y="2569604"/>
            <a:ext cx="5938146" cy="363249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081346" y="3612995"/>
            <a:ext cx="4148254" cy="1761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78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3875" indent="-512763"/>
            <a:r>
              <a:rPr lang="en-US" sz="2400" b="1" dirty="0"/>
              <a:t>Question: </a:t>
            </a:r>
            <a:r>
              <a:rPr lang="en-US" sz="2400" dirty="0"/>
              <a:t> How about these?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314" y="2110369"/>
            <a:ext cx="7835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1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Introduction </a:t>
            </a:r>
            <a:r>
              <a:rPr lang="en-US" b="1" dirty="0"/>
              <a:t>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Single Neuron Network (‘Perceptron’)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365" y="2040364"/>
            <a:ext cx="7874000" cy="393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3875" indent="-512763"/>
            <a:r>
              <a:rPr lang="en-US" sz="2400" b="1" dirty="0"/>
              <a:t>Question: </a:t>
            </a:r>
            <a:r>
              <a:rPr lang="en-US" sz="2400" dirty="0"/>
              <a:t>Or these?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08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535625" cy="2111143"/>
          </a:xfrm>
        </p:spPr>
        <p:txBody>
          <a:bodyPr/>
          <a:lstStyle/>
          <a:p>
            <a:pPr marL="9525" indent="1588"/>
            <a:r>
              <a:rPr lang="en-US" sz="2400" dirty="0"/>
              <a:t>Notice that in all of the datasets the classes are still well-separated in the feature </a:t>
            </a:r>
            <a:r>
              <a:rPr lang="en-US" sz="2000" dirty="0"/>
              <a:t>space</a:t>
            </a:r>
            <a:r>
              <a:rPr lang="en-US" sz="2400" dirty="0"/>
              <a:t>, but </a:t>
            </a:r>
            <a:r>
              <a:rPr lang="en-US" sz="2400" b="1" i="1" dirty="0"/>
              <a:t>the decision boundaries cannot easily be described by single equations</a:t>
            </a:r>
            <a:r>
              <a:rPr lang="en-US" sz="2400" dirty="0"/>
              <a:t>: </a:t>
            </a:r>
          </a:p>
          <a:p>
            <a:pPr marL="523875" indent="-512763"/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895" y="2459544"/>
            <a:ext cx="3994657" cy="39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8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460369-9B47-C84F-94BA-FDE43CD1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Non-Linearity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CD24FF-3A1C-DA4A-928C-609D63DE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E0654C8-A7A2-724E-9438-47DAC43C78E5}"/>
              </a:ext>
            </a:extLst>
          </p:cNvPr>
          <p:cNvSpPr txBox="1"/>
          <p:nvPr/>
        </p:nvSpPr>
        <p:spPr>
          <a:xfrm>
            <a:off x="2986167" y="4950863"/>
            <a:ext cx="6051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Without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augmenting the 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(i.e. without adding X1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or X2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non-linear features),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Logistic Regression is incapable of modeling the correct decision boundary.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B4689C8C-ED69-B245-848E-44DCFE752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545" y="899143"/>
            <a:ext cx="7319130" cy="4391479"/>
          </a:xfrm>
        </p:spPr>
      </p:pic>
    </p:spTree>
    <p:extLst>
      <p:ext uri="{BB962C8B-B14F-4D97-AF65-F5344CB8AC3E}">
        <p14:creationId xmlns:p14="http://schemas.microsoft.com/office/powerpoint/2010/main" val="3183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446830-CA25-094C-9148-CC0B9921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to The Rescue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5CCC969-A428-DA47-B287-6CE9401C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C20BD3-C556-0747-AF00-182067D8CCBA}"/>
              </a:ext>
            </a:extLst>
          </p:cNvPr>
          <p:cNvSpPr txBox="1"/>
          <p:nvPr/>
        </p:nvSpPr>
        <p:spPr>
          <a:xfrm>
            <a:off x="3070246" y="5227862"/>
            <a:ext cx="605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neural network is a powerful non-linear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model that can easily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model the non-linear decision boundary correctly.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DBA17985-4E01-A449-884D-DBE2DDFAD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189" y="983807"/>
            <a:ext cx="7548870" cy="4529322"/>
          </a:xfrm>
        </p:spPr>
      </p:pic>
    </p:spTree>
    <p:extLst>
      <p:ext uri="{BB962C8B-B14F-4D97-AF65-F5344CB8AC3E}">
        <p14:creationId xmlns:p14="http://schemas.microsoft.com/office/powerpoint/2010/main" val="21771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12AFC6-8032-B342-9285-A27D332A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Matters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8937C19A-629D-C74D-9A76-D1D621732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757" y="983807"/>
            <a:ext cx="9138485" cy="3844671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66F874D-171C-5445-B6F6-FAB88B03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566B781-2025-0A45-8A51-B8E5C279C9B2}"/>
              </a:ext>
            </a:extLst>
          </p:cNvPr>
          <p:cNvSpPr txBox="1"/>
          <p:nvPr/>
        </p:nvSpPr>
        <p:spPr>
          <a:xfrm>
            <a:off x="2986167" y="4950863"/>
            <a:ext cx="605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Neural networks can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learn useful representations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for the problem. This is another reason why they can be so powerful!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0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802" y="216531"/>
            <a:ext cx="11493416" cy="767276"/>
          </a:xfrm>
        </p:spPr>
        <p:txBody>
          <a:bodyPr/>
          <a:lstStyle/>
          <a:p>
            <a:r>
              <a:rPr lang="en-US" dirty="0"/>
              <a:t>Logistic Regression Revisited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75785" y="6387548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14994" y="1757342"/>
                <a:ext cx="433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4" y="1757342"/>
                <a:ext cx="433387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/>
          <p:cNvGrpSpPr/>
          <p:nvPr/>
        </p:nvGrpSpPr>
        <p:grpSpPr>
          <a:xfrm>
            <a:off x="418393" y="1439178"/>
            <a:ext cx="3406743" cy="1005840"/>
            <a:chOff x="511157" y="1439178"/>
            <a:chExt cx="3406743" cy="1005840"/>
          </a:xfrm>
        </p:grpSpPr>
        <p:sp>
          <p:nvSpPr>
            <p:cNvPr id="5" name="Rectangle 4"/>
            <p:cNvSpPr/>
            <p:nvPr/>
          </p:nvSpPr>
          <p:spPr>
            <a:xfrm>
              <a:off x="926320" y="1439178"/>
              <a:ext cx="1005840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Affine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511157" y="1961006"/>
              <a:ext cx="3471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245647" y="1733764"/>
                  <a:ext cx="16722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647" y="1733764"/>
                  <a:ext cx="167225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 flipV="1">
              <a:off x="2039979" y="1949319"/>
              <a:ext cx="255532" cy="454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804216" y="1458086"/>
            <a:ext cx="3585998" cy="1005840"/>
            <a:chOff x="3896980" y="1458086"/>
            <a:chExt cx="3585998" cy="1005840"/>
          </a:xfrm>
        </p:grpSpPr>
        <p:sp>
          <p:nvSpPr>
            <p:cNvPr id="13" name="Rectangle 12"/>
            <p:cNvSpPr/>
            <p:nvPr/>
          </p:nvSpPr>
          <p:spPr>
            <a:xfrm>
              <a:off x="4186908" y="1458086"/>
              <a:ext cx="1132369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Activation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37466" y="1594367"/>
                  <a:ext cx="2245512" cy="6173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466" y="1594367"/>
                  <a:ext cx="2245512" cy="61734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>
              <a:off x="5370095" y="1949116"/>
              <a:ext cx="277387" cy="20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3896980" y="1933074"/>
              <a:ext cx="229852" cy="96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7014723" y="1431116"/>
            <a:ext cx="5273240" cy="1005840"/>
            <a:chOff x="7107487" y="1431116"/>
            <a:chExt cx="5273240" cy="1005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674767" y="1749153"/>
                  <a:ext cx="37059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ln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⁡(1−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4767" y="1749153"/>
                  <a:ext cx="3705960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89091" b="-1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7485830" y="1431116"/>
              <a:ext cx="1005840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Loss Fun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7107487" y="1932028"/>
              <a:ext cx="32820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8309791" y="190304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8522400" y="1945105"/>
              <a:ext cx="180442" cy="24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-6397" y="2802637"/>
            <a:ext cx="12294359" cy="1032810"/>
            <a:chOff x="86367" y="2802637"/>
            <a:chExt cx="12294359" cy="1032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86367" y="3123685"/>
                  <a:ext cx="475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67" y="3123685"/>
                  <a:ext cx="47583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>
            <a:xfrm>
              <a:off x="562203" y="3331700"/>
              <a:ext cx="3471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8533989" y="3112351"/>
                  <a:ext cx="38467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ln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⁡(1−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989" y="3112351"/>
                  <a:ext cx="3846737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89091" b="-1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/>
            <p:cNvCxnSpPr/>
            <p:nvPr/>
          </p:nvCxnSpPr>
          <p:spPr>
            <a:xfrm flipV="1">
              <a:off x="8395819" y="3297017"/>
              <a:ext cx="180442" cy="24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43714" y="2810699"/>
              <a:ext cx="3539600" cy="1005840"/>
              <a:chOff x="511157" y="1439178"/>
              <a:chExt cx="3539600" cy="1005840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926320" y="1439178"/>
                <a:ext cx="1005840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Affine</a:t>
                </a:r>
              </a:p>
            </p:txBody>
          </p:sp>
          <p:cxnSp>
            <p:nvCxnSpPr>
              <p:cNvPr id="87" name="Straight Arrow Connector 86"/>
              <p:cNvCxnSpPr/>
              <p:nvPr/>
            </p:nvCxnSpPr>
            <p:spPr>
              <a:xfrm>
                <a:off x="511157" y="1961006"/>
                <a:ext cx="347196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245647" y="1733764"/>
                    <a:ext cx="18051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8" name="TextBox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5647" y="1733764"/>
                    <a:ext cx="180511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/>
              <p:cNvCxnSpPr/>
              <p:nvPr/>
            </p:nvCxnSpPr>
            <p:spPr>
              <a:xfrm flipV="1">
                <a:off x="2039979" y="1949319"/>
                <a:ext cx="255532" cy="4541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929537" y="2829607"/>
              <a:ext cx="3585998" cy="1005840"/>
              <a:chOff x="3896980" y="1458086"/>
              <a:chExt cx="3585998" cy="1005840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4186908" y="1458086"/>
                <a:ext cx="1132369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Activation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5237466" y="1594367"/>
                    <a:ext cx="2245512" cy="6173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7466" y="1594367"/>
                    <a:ext cx="2245512" cy="61734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3" name="Straight Arrow Connector 92"/>
              <p:cNvCxnSpPr/>
              <p:nvPr/>
            </p:nvCxnSpPr>
            <p:spPr>
              <a:xfrm>
                <a:off x="5370095" y="1949116"/>
                <a:ext cx="277387" cy="203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V="1">
                <a:off x="3896980" y="1933074"/>
                <a:ext cx="229852" cy="96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/>
            <p:cNvGrpSpPr/>
            <p:nvPr/>
          </p:nvGrpSpPr>
          <p:grpSpPr>
            <a:xfrm>
              <a:off x="7088496" y="2802637"/>
              <a:ext cx="1370851" cy="1005840"/>
              <a:chOff x="7123671" y="1431116"/>
              <a:chExt cx="1370851" cy="100584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7485830" y="1431116"/>
                <a:ext cx="1005840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Loss Fun</a:t>
                </a:r>
              </a:p>
            </p:txBody>
          </p:sp>
          <p:cxnSp>
            <p:nvCxnSpPr>
              <p:cNvPr id="98" name="Straight Arrow Connector 97"/>
              <p:cNvCxnSpPr/>
              <p:nvPr/>
            </p:nvCxnSpPr>
            <p:spPr>
              <a:xfrm>
                <a:off x="7123671" y="1940120"/>
                <a:ext cx="328205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8309791" y="190304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12166" y="4097695"/>
            <a:ext cx="11852982" cy="1714024"/>
            <a:chOff x="0" y="4097695"/>
            <a:chExt cx="11852982" cy="1714024"/>
          </a:xfrm>
        </p:grpSpPr>
        <p:grpSp>
          <p:nvGrpSpPr>
            <p:cNvPr id="80" name="Group 79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0" y="4778909"/>
                <a:ext cx="11852982" cy="1032810"/>
                <a:chOff x="0" y="4778909"/>
                <a:chExt cx="11852982" cy="103281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8147022" y="4876881"/>
                      <a:ext cx="3705960" cy="7645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)=</m:t>
                            </m:r>
                            <m:nary>
                              <m:naryPr>
                                <m:chr m:val="∑"/>
                                <m:ctrlPr>
                                  <a:rPr lang="is-I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d>
                              </m:e>
                            </m:nary>
                          </m:oMath>
                        </m:oMathPara>
                      </a14:m>
                      <a:endParaRPr lang="en-US" b="0" i="1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7022" y="4876881"/>
                      <a:ext cx="3705960" cy="76450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3" name="Group 62"/>
                <p:cNvGrpSpPr/>
                <p:nvPr/>
              </p:nvGrpSpPr>
              <p:grpSpPr>
                <a:xfrm>
                  <a:off x="0" y="4778909"/>
                  <a:ext cx="8416752" cy="1032810"/>
                  <a:chOff x="244843" y="3195835"/>
                  <a:chExt cx="8416752" cy="1032810"/>
                </a:xfrm>
              </p:grpSpPr>
              <p:sp>
                <p:nvSpPr>
                  <p:cNvPr id="64" name="Rectangle 63"/>
                  <p:cNvSpPr/>
                  <p:nvPr/>
                </p:nvSpPr>
                <p:spPr>
                  <a:xfrm>
                    <a:off x="1093393" y="3203897"/>
                    <a:ext cx="1005840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Affine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/>
                      <p:cNvSpPr txBox="1"/>
                      <p:nvPr/>
                    </p:nvSpPr>
                    <p:spPr>
                      <a:xfrm>
                        <a:off x="244843" y="3522061"/>
                        <a:ext cx="39228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5" name="TextBox 6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4843" y="3522061"/>
                        <a:ext cx="392287" cy="369332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6" name="Straight Arrow Connector 65"/>
                  <p:cNvCxnSpPr/>
                  <p:nvPr/>
                </p:nvCxnSpPr>
                <p:spPr>
                  <a:xfrm>
                    <a:off x="678230" y="3725725"/>
                    <a:ext cx="347196" cy="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TextBox 66"/>
                      <p:cNvSpPr txBox="1"/>
                      <p:nvPr/>
                    </p:nvSpPr>
                    <p:spPr>
                      <a:xfrm>
                        <a:off x="2412720" y="3498483"/>
                        <a:ext cx="15604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7" name="TextBox 6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12720" y="3498483"/>
                        <a:ext cx="1560492" cy="369332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 b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8" name="Straight Arrow Connector 67"/>
                  <p:cNvCxnSpPr/>
                  <p:nvPr/>
                </p:nvCxnSpPr>
                <p:spPr>
                  <a:xfrm flipV="1">
                    <a:off x="2207052" y="3714038"/>
                    <a:ext cx="255532" cy="45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Rectangle 68"/>
                  <p:cNvSpPr/>
                  <p:nvPr/>
                </p:nvSpPr>
                <p:spPr>
                  <a:xfrm>
                    <a:off x="4353981" y="3222805"/>
                    <a:ext cx="1132369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Activation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/>
                      <p:cNvSpPr txBox="1"/>
                      <p:nvPr/>
                    </p:nvSpPr>
                    <p:spPr>
                      <a:xfrm>
                        <a:off x="5404539" y="3359086"/>
                        <a:ext cx="2245512" cy="6173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70" name="TextBox 6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04539" y="3359086"/>
                        <a:ext cx="2245512" cy="617348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5537168" y="3713835"/>
                    <a:ext cx="277387" cy="203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Rectangle 71"/>
                  <p:cNvSpPr/>
                  <p:nvPr/>
                </p:nvSpPr>
                <p:spPr>
                  <a:xfrm>
                    <a:off x="7652903" y="3195835"/>
                    <a:ext cx="1005840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Loss Fun</a:t>
                    </a:r>
                  </a:p>
                </p:txBody>
              </p:sp>
              <p:cxnSp>
                <p:nvCxnSpPr>
                  <p:cNvPr id="73" name="Straight Arrow Connector 72"/>
                  <p:cNvCxnSpPr/>
                  <p:nvPr/>
                </p:nvCxnSpPr>
                <p:spPr>
                  <a:xfrm flipV="1">
                    <a:off x="4064053" y="3697793"/>
                    <a:ext cx="229852" cy="96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/>
                  <p:cNvCxnSpPr/>
                  <p:nvPr/>
                </p:nvCxnSpPr>
                <p:spPr>
                  <a:xfrm>
                    <a:off x="7274560" y="3696747"/>
                    <a:ext cx="328205" cy="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8476864" y="3667760"/>
                    <a:ext cx="1847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77" name="Straight Arrow Connector 76"/>
              <p:cNvCxnSpPr/>
              <p:nvPr/>
            </p:nvCxnSpPr>
            <p:spPr>
              <a:xfrm flipV="1">
                <a:off x="8569837" y="5266223"/>
                <a:ext cx="576295" cy="756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extBox 102"/>
            <p:cNvSpPr txBox="1"/>
            <p:nvPr/>
          </p:nvSpPr>
          <p:spPr>
            <a:xfrm rot="5400000">
              <a:off x="4522709" y="4204141"/>
              <a:ext cx="674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27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our first 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49292" y="1479897"/>
            <a:ext cx="11852982" cy="1032810"/>
            <a:chOff x="0" y="4778909"/>
            <a:chExt cx="11852982" cy="1032810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Group 8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 14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19" name="Straight Arrow Connector 18"/>
                <p:cNvCxnSpPr/>
                <p:nvPr/>
              </p:nvCxnSpPr>
              <p:spPr>
                <a:xfrm flipV="1">
                  <a:off x="4064053" y="3697793"/>
                  <a:ext cx="229852" cy="96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7" name="Straight Arrow Connector 6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39018" y="2918906"/>
            <a:ext cx="11852982" cy="1032810"/>
            <a:chOff x="0" y="4778909"/>
            <a:chExt cx="11852982" cy="1032810"/>
          </a:xfrm>
        </p:grpSpPr>
        <p:grpSp>
          <p:nvGrpSpPr>
            <p:cNvPr id="23" name="Group 22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" name="Group 25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2412720" y="3498483"/>
                      <a:ext cx="118853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charset="0"/>
                              </a:rPr>
                              <m:t>β</m:t>
                            </m:r>
                          </m:oMath>
                        </m:oMathPara>
                      </a14:m>
                      <a:endParaRPr lang="en-US" b="0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188530" cy="646331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24" name="Straight Arrow Connector 23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39018" y="4428081"/>
            <a:ext cx="11852982" cy="1032810"/>
            <a:chOff x="0" y="4778909"/>
            <a:chExt cx="11852982" cy="1032810"/>
          </a:xfrm>
        </p:grpSpPr>
        <p:grpSp>
          <p:nvGrpSpPr>
            <p:cNvPr id="41" name="Group 4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412720" y="3498483"/>
                      <a:ext cx="109363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𝑊</m:t>
                            </m:r>
                          </m:oMath>
                        </m:oMathPara>
                      </a14:m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093633" cy="646331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6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our first 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37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49292" y="1486761"/>
            <a:ext cx="11852982" cy="1032810"/>
            <a:chOff x="0" y="4778909"/>
            <a:chExt cx="11852982" cy="1032810"/>
          </a:xfrm>
        </p:grpSpPr>
        <p:grpSp>
          <p:nvGrpSpPr>
            <p:cNvPr id="41" name="Group 4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𝑋𝑊</m:t>
                            </m:r>
                          </m:oMath>
                        </m:oMathPara>
                      </a14:m>
                      <a:endParaRPr lang="en-US" b="0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881507" y="1003552"/>
            <a:ext cx="6450216" cy="2002418"/>
          </a:xfrm>
          <a:prstGeom prst="rect">
            <a:avLst/>
          </a:prstGeom>
          <a:solidFill>
            <a:srgbClr val="F9F9F9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5562720" y="4589252"/>
            <a:ext cx="627998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Single Neuron Network</a:t>
            </a:r>
          </a:p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Very similar to Perceptron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9595B5D6-ACD7-7445-A2C2-93B1E6A68FB7}"/>
              </a:ext>
            </a:extLst>
          </p:cNvPr>
          <p:cNvGrpSpPr/>
          <p:nvPr/>
        </p:nvGrpSpPr>
        <p:grpSpPr>
          <a:xfrm>
            <a:off x="6601203" y="2430612"/>
            <a:ext cx="2464738" cy="1367720"/>
            <a:chOff x="6601203" y="2430612"/>
            <a:chExt cx="2464738" cy="13677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="" xmlns:a16="http://schemas.microsoft.com/office/drawing/2014/main" id="{13B4D59D-81EF-5B4E-8D93-9A65BAA503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2714" y="2430612"/>
              <a:ext cx="177949" cy="99838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="" xmlns:a16="http://schemas.microsoft.com/office/drawing/2014/main" id="{89875D31-B93D-4648-BB23-0EB0F9B62DFB}"/>
                    </a:ext>
                  </a:extLst>
                </p:cNvPr>
                <p:cNvSpPr txBox="1"/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“Sigmoid activation”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a14:m>
                  <a:endParaRPr lang="en-CA" b="1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9875D31-B93D-4648-BB23-0EB0F9B62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51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E636D56C-BF50-C84F-BA5E-60DAF4C2953D}"/>
              </a:ext>
            </a:extLst>
          </p:cNvPr>
          <p:cNvGrpSpPr/>
          <p:nvPr/>
        </p:nvGrpSpPr>
        <p:grpSpPr>
          <a:xfrm>
            <a:off x="1197842" y="3597076"/>
            <a:ext cx="4697625" cy="1395342"/>
            <a:chOff x="1197842" y="3597076"/>
            <a:chExt cx="4697625" cy="1395342"/>
          </a:xfrm>
        </p:grpSpPr>
        <p:grpSp>
          <p:nvGrpSpPr>
            <p:cNvPr id="84" name="Group 83"/>
            <p:cNvGrpSpPr/>
            <p:nvPr/>
          </p:nvGrpSpPr>
          <p:grpSpPr>
            <a:xfrm>
              <a:off x="1197842" y="3597076"/>
              <a:ext cx="4697625" cy="1395342"/>
              <a:chOff x="1197842" y="3597076"/>
              <a:chExt cx="4697625" cy="1395342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6" name="TextBox 7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0" name="TextBox 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3" name="Oval 82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="" xmlns:a16="http://schemas.microsoft.com/office/drawing/2014/main" id="{16082CFC-1F15-CC49-A1D0-A13350CF0F34}"/>
                    </a:ext>
                  </a:extLst>
                </p:cNvPr>
                <p:cNvSpPr txBox="1"/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6082CFC-1F15-CC49-A1D0-A13350CF0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84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1" y="1695143"/>
            <a:ext cx="6172198" cy="4114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9450" y="1233478"/>
            <a:ext cx="6535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Slightly modified data to illustrate concepts. </a:t>
            </a:r>
          </a:p>
        </p:txBody>
      </p:sp>
    </p:spTree>
    <p:extLst>
      <p:ext uri="{BB962C8B-B14F-4D97-AF65-F5344CB8AC3E}">
        <p14:creationId xmlns:p14="http://schemas.microsoft.com/office/powerpoint/2010/main" val="129586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39</a:t>
            </a:fld>
            <a:endParaRPr lang="en-US"/>
          </a:p>
        </p:txBody>
      </p:sp>
      <p:pic>
        <p:nvPicPr>
          <p:cNvPr id="1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65" y="1389225"/>
            <a:ext cx="6172199" cy="4114800"/>
          </a:xfrm>
          <a:prstGeom prst="rect">
            <a:avLst/>
          </a:prstGeom>
          <a:ln>
            <a:noFill/>
          </a:ln>
        </p:spPr>
      </p:pic>
      <p:pic>
        <p:nvPicPr>
          <p:cNvPr id="20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66" y="1389225"/>
            <a:ext cx="6172198" cy="4114800"/>
          </a:xfrm>
        </p:spPr>
      </p:pic>
      <p:sp>
        <p:nvSpPr>
          <p:cNvPr id="3" name="TextBox 2"/>
          <p:cNvSpPr txBox="1"/>
          <p:nvPr/>
        </p:nvSpPr>
        <p:spPr>
          <a:xfrm>
            <a:off x="7370751" y="1234551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Choose W such as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61687BF-A7E1-2943-A514-C2C237129895}"/>
              </a:ext>
            </a:extLst>
          </p:cNvPr>
          <p:cNvGrpSpPr/>
          <p:nvPr/>
        </p:nvGrpSpPr>
        <p:grpSpPr>
          <a:xfrm>
            <a:off x="883048" y="1903188"/>
            <a:ext cx="4697625" cy="1395342"/>
            <a:chOff x="883048" y="1903188"/>
            <a:chExt cx="4697625" cy="1395342"/>
          </a:xfrm>
        </p:grpSpPr>
        <p:grpSp>
          <p:nvGrpSpPr>
            <p:cNvPr id="12" name="Group 11"/>
            <p:cNvGrpSpPr/>
            <p:nvPr/>
          </p:nvGrpSpPr>
          <p:grpSpPr>
            <a:xfrm>
              <a:off x="883048" y="1903188"/>
              <a:ext cx="4697625" cy="1395342"/>
              <a:chOff x="1197842" y="3597076"/>
              <a:chExt cx="4697625" cy="139534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Oval 13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="" xmlns:a16="http://schemas.microsoft.com/office/drawing/2014/main" id="{2217EECC-C692-CE42-92AA-08A89B9408FA}"/>
                    </a:ext>
                  </a:extLst>
                </p:cNvPr>
                <p:cNvSpPr txBox="1"/>
                <p:nvPr/>
              </p:nvSpPr>
              <p:spPr>
                <a:xfrm>
                  <a:off x="2858599" y="2422919"/>
                  <a:ext cx="895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217EECC-C692-CE42-92AA-08A89B940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599" y="2422919"/>
                  <a:ext cx="895306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6887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video.arstechnica.com</a:t>
            </a:r>
            <a:r>
              <a:rPr lang="en-US" dirty="0"/>
              <a:t>/watch/</a:t>
            </a:r>
            <a:r>
              <a:rPr lang="en-US" dirty="0" err="1"/>
              <a:t>sunspring</a:t>
            </a:r>
            <a:r>
              <a:rPr lang="en-US" dirty="0"/>
              <a:t>-sci-fi-short-film</a:t>
            </a:r>
          </a:p>
        </p:txBody>
      </p:sp>
    </p:spTree>
    <p:extLst>
      <p:ext uri="{BB962C8B-B14F-4D97-AF65-F5344CB8AC3E}">
        <p14:creationId xmlns:p14="http://schemas.microsoft.com/office/powerpoint/2010/main" val="37332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70751" y="1234551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Choose W such as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84" y="1402850"/>
            <a:ext cx="6131884" cy="408792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385DE864-E921-454D-9B9D-3451057C1782}"/>
              </a:ext>
            </a:extLst>
          </p:cNvPr>
          <p:cNvGrpSpPr/>
          <p:nvPr/>
        </p:nvGrpSpPr>
        <p:grpSpPr>
          <a:xfrm>
            <a:off x="883048" y="1903188"/>
            <a:ext cx="4697625" cy="1395342"/>
            <a:chOff x="883048" y="1903188"/>
            <a:chExt cx="4697625" cy="1395342"/>
          </a:xfrm>
        </p:grpSpPr>
        <p:grpSp>
          <p:nvGrpSpPr>
            <p:cNvPr id="12" name="Group 11"/>
            <p:cNvGrpSpPr/>
            <p:nvPr/>
          </p:nvGrpSpPr>
          <p:grpSpPr>
            <a:xfrm>
              <a:off x="883048" y="1903188"/>
              <a:ext cx="4697625" cy="1395342"/>
              <a:chOff x="1197842" y="3597076"/>
              <a:chExt cx="4697625" cy="139534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Oval 13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="" xmlns:a16="http://schemas.microsoft.com/office/drawing/2014/main" id="{A37172BB-8D6E-6B43-A9E8-40C7B75A92CA}"/>
                    </a:ext>
                  </a:extLst>
                </p:cNvPr>
                <p:cNvSpPr/>
                <p:nvPr/>
              </p:nvSpPr>
              <p:spPr>
                <a:xfrm>
                  <a:off x="2858599" y="2416193"/>
                  <a:ext cx="7914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37172BB-8D6E-6B43-A9E8-40C7B75A92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599" y="2416193"/>
                  <a:ext cx="791435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3333" r="-476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1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41</a:t>
            </a:fld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14" y="744694"/>
            <a:ext cx="4629228" cy="308615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19" y="3589458"/>
            <a:ext cx="4629228" cy="308615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E29BA91-764A-4743-8CBD-7EE16CF87960}"/>
              </a:ext>
            </a:extLst>
          </p:cNvPr>
          <p:cNvGrpSpPr/>
          <p:nvPr/>
        </p:nvGrpSpPr>
        <p:grpSpPr>
          <a:xfrm>
            <a:off x="621143" y="1489041"/>
            <a:ext cx="4697625" cy="1395342"/>
            <a:chOff x="621143" y="1489041"/>
            <a:chExt cx="4697625" cy="1395342"/>
          </a:xfrm>
        </p:grpSpPr>
        <p:grpSp>
          <p:nvGrpSpPr>
            <p:cNvPr id="26" name="Group 25"/>
            <p:cNvGrpSpPr/>
            <p:nvPr/>
          </p:nvGrpSpPr>
          <p:grpSpPr>
            <a:xfrm>
              <a:off x="621143" y="1489041"/>
              <a:ext cx="4697625" cy="1395342"/>
              <a:chOff x="1197842" y="3597076"/>
              <a:chExt cx="4697625" cy="139534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8" name="Oval 27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="" xmlns:a16="http://schemas.microsoft.com/office/drawing/2014/main" id="{DEFBF57C-37F1-6545-922E-51E923BAC766}"/>
                    </a:ext>
                  </a:extLst>
                </p:cNvPr>
                <p:cNvSpPr/>
                <p:nvPr/>
              </p:nvSpPr>
              <p:spPr>
                <a:xfrm>
                  <a:off x="2547481" y="1979342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EFBF57C-37F1-6545-922E-51E923BAC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481" y="1979342"/>
                  <a:ext cx="86998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345" r="-4348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2156F362-5DBD-254C-B191-E5F59044247D}"/>
              </a:ext>
            </a:extLst>
          </p:cNvPr>
          <p:cNvGrpSpPr/>
          <p:nvPr/>
        </p:nvGrpSpPr>
        <p:grpSpPr>
          <a:xfrm>
            <a:off x="595845" y="4367755"/>
            <a:ext cx="4697625" cy="1395342"/>
            <a:chOff x="595845" y="4367755"/>
            <a:chExt cx="4697625" cy="1395342"/>
          </a:xfrm>
        </p:grpSpPr>
        <p:grpSp>
          <p:nvGrpSpPr>
            <p:cNvPr id="19" name="Group 18"/>
            <p:cNvGrpSpPr/>
            <p:nvPr/>
          </p:nvGrpSpPr>
          <p:grpSpPr>
            <a:xfrm>
              <a:off x="595845" y="4367755"/>
              <a:ext cx="4697625" cy="1395342"/>
              <a:chOff x="1197842" y="3597076"/>
              <a:chExt cx="4697625" cy="1395342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Oval 20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="" xmlns:a16="http://schemas.microsoft.com/office/drawing/2014/main" id="{45235402-7388-E549-B6C4-AA8BD9DD0608}"/>
                    </a:ext>
                  </a:extLst>
                </p:cNvPr>
                <p:cNvSpPr/>
                <p:nvPr/>
              </p:nvSpPr>
              <p:spPr>
                <a:xfrm>
                  <a:off x="2529083" y="4873192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5235402-7388-E549-B6C4-AA8BD9DD06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083" y="4873192"/>
                  <a:ext cx="869982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0345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48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42</a:t>
            </a:fld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58" y="2845077"/>
            <a:ext cx="2057400" cy="13716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710581" y="1896692"/>
            <a:ext cx="2586311" cy="3341717"/>
            <a:chOff x="5051467" y="1533076"/>
            <a:chExt cx="2586311" cy="334171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1533076"/>
              <a:ext cx="2057400" cy="13716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3503193"/>
              <a:ext cx="2057400" cy="1371600"/>
            </a:xfrm>
            <a:prstGeom prst="rect">
              <a:avLst/>
            </a:prstGeom>
          </p:spPr>
        </p:pic>
        <p:cxnSp>
          <p:nvCxnSpPr>
            <p:cNvPr id="44" name="Straight Arrow Connector 43"/>
            <p:cNvCxnSpPr>
              <a:cxnSpLocks/>
            </p:cNvCxnSpPr>
            <p:nvPr/>
          </p:nvCxnSpPr>
          <p:spPr>
            <a:xfrm>
              <a:off x="5051467" y="222686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cxnSpLocks/>
            </p:cNvCxnSpPr>
            <p:nvPr/>
          </p:nvCxnSpPr>
          <p:spPr>
            <a:xfrm>
              <a:off x="5051467" y="418043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553BDBE0-2609-AE4E-B5AE-EF9F0FF1DA87}"/>
              </a:ext>
            </a:extLst>
          </p:cNvPr>
          <p:cNvGrpSpPr/>
          <p:nvPr/>
        </p:nvGrpSpPr>
        <p:grpSpPr>
          <a:xfrm>
            <a:off x="584063" y="1892807"/>
            <a:ext cx="4405843" cy="3329091"/>
            <a:chOff x="584063" y="1892807"/>
            <a:chExt cx="4405843" cy="3329091"/>
          </a:xfrm>
        </p:grpSpPr>
        <p:grpSp>
          <p:nvGrpSpPr>
            <p:cNvPr id="72" name="Group 71"/>
            <p:cNvGrpSpPr/>
            <p:nvPr/>
          </p:nvGrpSpPr>
          <p:grpSpPr>
            <a:xfrm>
              <a:off x="584063" y="2413676"/>
              <a:ext cx="4405843" cy="2305776"/>
              <a:chOff x="-1300001" y="2124008"/>
              <a:chExt cx="4405843" cy="23057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1" name="Group 70"/>
              <p:cNvGrpSpPr/>
              <p:nvPr/>
            </p:nvGrpSpPr>
            <p:grpSpPr>
              <a:xfrm>
                <a:off x="-1300001" y="2285500"/>
                <a:ext cx="3685524" cy="1951157"/>
                <a:chOff x="-1300001" y="2285500"/>
                <a:chExt cx="3685524" cy="19511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7" name="Group 66"/>
                <p:cNvGrpSpPr/>
                <p:nvPr/>
              </p:nvGrpSpPr>
              <p:grpSpPr>
                <a:xfrm>
                  <a:off x="-603640" y="2285500"/>
                  <a:ext cx="2989163" cy="1951157"/>
                  <a:chOff x="-603640" y="2285500"/>
                  <a:chExt cx="2989163" cy="1951157"/>
                </a:xfrm>
              </p:grpSpPr>
              <p:cxnSp>
                <p:nvCxnSpPr>
                  <p:cNvPr id="7" name="Straight Arrow Connector 6"/>
                  <p:cNvCxnSpPr>
                    <a:cxnSpLocks/>
                  </p:cNvCxnSpPr>
                  <p:nvPr/>
                </p:nvCxnSpPr>
                <p:spPr>
                  <a:xfrm flipV="1">
                    <a:off x="-603640" y="2569969"/>
                    <a:ext cx="1022479" cy="42321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/>
                  <p:cNvCxnSpPr/>
                  <p:nvPr/>
                </p:nvCxnSpPr>
                <p:spPr>
                  <a:xfrm>
                    <a:off x="2058093" y="2285500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/>
                  <p:cNvCxnSpPr>
                    <a:cxnSpLocks/>
                  </p:cNvCxnSpPr>
                  <p:nvPr/>
                </p:nvCxnSpPr>
                <p:spPr>
                  <a:xfrm>
                    <a:off x="-603640" y="3302140"/>
                    <a:ext cx="1022479" cy="6786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>
                    <a:off x="2031936" y="4236557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BB2DE864-0863-CD43-8BD6-8F4589072142}"/>
                </a:ext>
              </a:extLst>
            </p:cNvPr>
            <p:cNvSpPr/>
            <p:nvPr/>
          </p:nvSpPr>
          <p:spPr>
            <a:xfrm>
              <a:off x="2398563" y="3826556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DB61FA3B-2A5A-1E45-BC21-890B9AE2B298}"/>
                </a:ext>
              </a:extLst>
            </p:cNvPr>
            <p:cNvSpPr/>
            <p:nvPr/>
          </p:nvSpPr>
          <p:spPr>
            <a:xfrm>
              <a:off x="2394761" y="1892807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="" xmlns:a16="http://schemas.microsoft.com/office/drawing/2014/main" id="{6EECE632-1B3B-F14C-B355-062C8072560D}"/>
                    </a:ext>
                  </a:extLst>
                </p:cNvPr>
                <p:cNvSpPr/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EECE632-1B3B-F14C-B355-062C807256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897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="" xmlns:a16="http://schemas.microsoft.com/office/drawing/2014/main" id="{BA077D34-3189-B540-9B67-E6BBF249468D}"/>
                    </a:ext>
                  </a:extLst>
                </p:cNvPr>
                <p:cNvSpPr/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A077D34-3189-B540-9B67-E6BBF24946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667" r="-4412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0C9B89EE-3DC5-B04A-AF1F-EE584FA9FD67}"/>
              </a:ext>
            </a:extLst>
          </p:cNvPr>
          <p:cNvGrpSpPr/>
          <p:nvPr/>
        </p:nvGrpSpPr>
        <p:grpSpPr>
          <a:xfrm>
            <a:off x="7107135" y="2439435"/>
            <a:ext cx="2310644" cy="2185786"/>
            <a:chOff x="7107135" y="2439435"/>
            <a:chExt cx="2310644" cy="2185786"/>
          </a:xfrm>
        </p:grpSpPr>
        <p:grpSp>
          <p:nvGrpSpPr>
            <p:cNvPr id="74" name="Group 73"/>
            <p:cNvGrpSpPr/>
            <p:nvPr/>
          </p:nvGrpSpPr>
          <p:grpSpPr>
            <a:xfrm>
              <a:off x="7107135" y="2439435"/>
              <a:ext cx="2310644" cy="2185786"/>
              <a:chOff x="7452292" y="2064866"/>
              <a:chExt cx="2310644" cy="218578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7452292" y="2218876"/>
                <a:ext cx="2310644" cy="1931644"/>
                <a:chOff x="7452292" y="2218876"/>
                <a:chExt cx="2310644" cy="1931644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7452292" y="3445745"/>
                  <a:ext cx="807248" cy="70477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7491413" y="2218876"/>
                  <a:ext cx="782392" cy="62835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9435506" y="3192982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993F5EE4-525D-B842-B7D0-DCE031590FBB}"/>
                </a:ext>
              </a:extLst>
            </p:cNvPr>
            <p:cNvSpPr/>
            <p:nvPr/>
          </p:nvSpPr>
          <p:spPr>
            <a:xfrm>
              <a:off x="8018528" y="3051097"/>
              <a:ext cx="1022479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Affine (h1 </a:t>
              </a:r>
              <a:r>
                <a:rPr lang="en-US" sz="1700" dirty="0">
                  <a:solidFill>
                    <a:srgbClr val="FF0000"/>
                  </a:solidFill>
                </a:rPr>
                <a:t>+</a:t>
              </a:r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h2)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CC7E8E84-8E98-BF43-9B9D-6885B7C3BBA9}"/>
              </a:ext>
            </a:extLst>
          </p:cNvPr>
          <p:cNvGrpSpPr/>
          <p:nvPr/>
        </p:nvGrpSpPr>
        <p:grpSpPr>
          <a:xfrm>
            <a:off x="8830450" y="2336732"/>
            <a:ext cx="3225334" cy="2526276"/>
            <a:chOff x="8830450" y="2336732"/>
            <a:chExt cx="3225334" cy="2526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="" xmlns:a16="http://schemas.microsoft.com/office/drawing/2014/main" id="{83AA1A23-EF89-B34F-A493-C4E1F6EE7B98}"/>
                    </a:ext>
                  </a:extLst>
                </p:cNvPr>
                <p:cNvSpPr/>
                <p:nvPr/>
              </p:nvSpPr>
              <p:spPr>
                <a:xfrm>
                  <a:off x="8830450" y="2336732"/>
                  <a:ext cx="3225334" cy="4462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83AA1A23-EF89-B34F-A493-C4E1F6EE7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450" y="2336732"/>
                  <a:ext cx="3225334" cy="44627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D1084200-6D55-FE4F-86B1-0E2BDFAA79AE}"/>
                </a:ext>
              </a:extLst>
            </p:cNvPr>
            <p:cNvSpPr txBox="1"/>
            <p:nvPr/>
          </p:nvSpPr>
          <p:spPr>
            <a:xfrm>
              <a:off x="9668107" y="4216677"/>
              <a:ext cx="1550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a probability!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2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43</a:t>
            </a:fld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A9ED698-A670-6E42-A88A-04CDBA50505B}"/>
              </a:ext>
            </a:extLst>
          </p:cNvPr>
          <p:cNvGrpSpPr/>
          <p:nvPr/>
        </p:nvGrpSpPr>
        <p:grpSpPr>
          <a:xfrm>
            <a:off x="4710581" y="1896692"/>
            <a:ext cx="2586311" cy="3341717"/>
            <a:chOff x="5051467" y="1533076"/>
            <a:chExt cx="2586311" cy="3341717"/>
          </a:xfrm>
        </p:grpSpPr>
        <p:pic>
          <p:nvPicPr>
            <p:cNvPr id="102" name="Picture 101">
              <a:extLst>
                <a:ext uri="{FF2B5EF4-FFF2-40B4-BE49-F238E27FC236}">
                  <a16:creationId xmlns="" xmlns:a16="http://schemas.microsoft.com/office/drawing/2014/main" id="{694DA031-F486-BC4E-8A33-CCE50CEEB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1533076"/>
              <a:ext cx="2057400" cy="137160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="" xmlns:a16="http://schemas.microsoft.com/office/drawing/2014/main" id="{8296051A-0043-0946-99A0-398DA9D47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3503193"/>
              <a:ext cx="2057400" cy="1371600"/>
            </a:xfrm>
            <a:prstGeom prst="rect">
              <a:avLst/>
            </a:prstGeom>
          </p:spPr>
        </p:pic>
        <p:cxnSp>
          <p:nvCxnSpPr>
            <p:cNvPr id="104" name="Straight Arrow Connector 103">
              <a:extLst>
                <a:ext uri="{FF2B5EF4-FFF2-40B4-BE49-F238E27FC236}">
                  <a16:creationId xmlns="" xmlns:a16="http://schemas.microsoft.com/office/drawing/2014/main" id="{B29F40F6-A3A1-6A46-A7EF-B37625F17896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67" y="222686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="" xmlns:a16="http://schemas.microsoft.com/office/drawing/2014/main" id="{DD9D892A-0E99-6E48-8598-1FA51BC0E6F3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67" y="418043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C64D79C2-9958-D046-9238-F916DFBCAA1F}"/>
              </a:ext>
            </a:extLst>
          </p:cNvPr>
          <p:cNvGrpSpPr/>
          <p:nvPr/>
        </p:nvGrpSpPr>
        <p:grpSpPr>
          <a:xfrm>
            <a:off x="584063" y="1892807"/>
            <a:ext cx="4405843" cy="3329091"/>
            <a:chOff x="584063" y="1892807"/>
            <a:chExt cx="4405843" cy="3329091"/>
          </a:xfrm>
        </p:grpSpPr>
        <p:grpSp>
          <p:nvGrpSpPr>
            <p:cNvPr id="80" name="Group 79">
              <a:extLst>
                <a:ext uri="{FF2B5EF4-FFF2-40B4-BE49-F238E27FC236}">
                  <a16:creationId xmlns="" xmlns:a16="http://schemas.microsoft.com/office/drawing/2014/main" id="{554BAEA1-AC28-AD43-A127-E4F2FB087124}"/>
                </a:ext>
              </a:extLst>
            </p:cNvPr>
            <p:cNvGrpSpPr/>
            <p:nvPr/>
          </p:nvGrpSpPr>
          <p:grpSpPr>
            <a:xfrm>
              <a:off x="584063" y="2413676"/>
              <a:ext cx="4405843" cy="2305776"/>
              <a:chOff x="-1300001" y="2124008"/>
              <a:chExt cx="4405843" cy="23057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="" xmlns:a16="http://schemas.microsoft.com/office/drawing/2014/main" id="{4FA07D94-E1DD-554D-853D-94E108D874F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4FA07D94-E1DD-554D-853D-94E108D874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="" xmlns:a16="http://schemas.microsoft.com/office/drawing/2014/main" id="{91C3B74E-0C87-5744-A1D4-799221ADD7E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1C3B74E-0C87-5744-A1D4-799221ADD7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3" name="Group 82">
                <a:extLst>
                  <a:ext uri="{FF2B5EF4-FFF2-40B4-BE49-F238E27FC236}">
                    <a16:creationId xmlns="" xmlns:a16="http://schemas.microsoft.com/office/drawing/2014/main" id="{FE76319C-B775-5D4E-AA2D-EFC66CA5A845}"/>
                  </a:ext>
                </a:extLst>
              </p:cNvPr>
              <p:cNvGrpSpPr/>
              <p:nvPr/>
            </p:nvGrpSpPr>
            <p:grpSpPr>
              <a:xfrm>
                <a:off x="-1300001" y="2285500"/>
                <a:ext cx="3685524" cy="1951157"/>
                <a:chOff x="-1300001" y="2285500"/>
                <a:chExt cx="3685524" cy="19511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TextBox 83">
                      <a:extLst>
                        <a:ext uri="{FF2B5EF4-FFF2-40B4-BE49-F238E27FC236}">
                          <a16:creationId xmlns="" xmlns:a16="http://schemas.microsoft.com/office/drawing/2014/main" id="{BA0736DD-1CE3-1A4E-A5DD-FDC6C4712B1C}"/>
                        </a:ext>
                      </a:extLst>
                    </p:cNvPr>
                    <p:cNvSpPr txBox="1"/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BA0736DD-1CE3-1A4E-A5DD-FDC6C4712B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5" name="Group 84">
                  <a:extLst>
                    <a:ext uri="{FF2B5EF4-FFF2-40B4-BE49-F238E27FC236}">
                      <a16:creationId xmlns="" xmlns:a16="http://schemas.microsoft.com/office/drawing/2014/main" id="{6015636B-F3D0-7F4C-B202-2C8E91128056}"/>
                    </a:ext>
                  </a:extLst>
                </p:cNvPr>
                <p:cNvGrpSpPr/>
                <p:nvPr/>
              </p:nvGrpSpPr>
              <p:grpSpPr>
                <a:xfrm>
                  <a:off x="-603640" y="2285500"/>
                  <a:ext cx="2989163" cy="1951157"/>
                  <a:chOff x="-603640" y="2285500"/>
                  <a:chExt cx="2989163" cy="1951157"/>
                </a:xfrm>
              </p:grpSpPr>
              <p:cxnSp>
                <p:nvCxnSpPr>
                  <p:cNvPr id="86" name="Straight Arrow Connector 85">
                    <a:extLst>
                      <a:ext uri="{FF2B5EF4-FFF2-40B4-BE49-F238E27FC236}">
                        <a16:creationId xmlns="" xmlns:a16="http://schemas.microsoft.com/office/drawing/2014/main" id="{213F3CCC-971B-7648-9E41-858A9D706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603640" y="2569969"/>
                    <a:ext cx="1022479" cy="42321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="" xmlns:a16="http://schemas.microsoft.com/office/drawing/2014/main" id="{45D17F68-2AA7-2642-921A-2FDE37338BE1}"/>
                      </a:ext>
                    </a:extLst>
                  </p:cNvPr>
                  <p:cNvCxnSpPr/>
                  <p:nvPr/>
                </p:nvCxnSpPr>
                <p:spPr>
                  <a:xfrm>
                    <a:off x="2058093" y="2285500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="" xmlns:a16="http://schemas.microsoft.com/office/drawing/2014/main" id="{8E4208B6-0CE2-DB43-B256-E8256834C3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603640" y="3302140"/>
                    <a:ext cx="1022479" cy="6786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="" xmlns:a16="http://schemas.microsoft.com/office/drawing/2014/main" id="{FFE9B3F8-77CD-014D-B84D-5EC4E1F96AF0}"/>
                      </a:ext>
                    </a:extLst>
                  </p:cNvPr>
                  <p:cNvCxnSpPr/>
                  <p:nvPr/>
                </p:nvCxnSpPr>
                <p:spPr>
                  <a:xfrm>
                    <a:off x="2031936" y="4236557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48E75DAF-F4D0-5748-98F8-5F5A5360ABF9}"/>
                </a:ext>
              </a:extLst>
            </p:cNvPr>
            <p:cNvSpPr/>
            <p:nvPr/>
          </p:nvSpPr>
          <p:spPr>
            <a:xfrm>
              <a:off x="2398563" y="3826556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="" xmlns:a16="http://schemas.microsoft.com/office/drawing/2014/main" id="{903ED8AF-6775-2846-9F6F-52318682E263}"/>
                </a:ext>
              </a:extLst>
            </p:cNvPr>
            <p:cNvSpPr/>
            <p:nvPr/>
          </p:nvSpPr>
          <p:spPr>
            <a:xfrm>
              <a:off x="2394761" y="1892807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>
                  <a:extLst>
                    <a:ext uri="{FF2B5EF4-FFF2-40B4-BE49-F238E27FC236}">
                      <a16:creationId xmlns="" xmlns:a16="http://schemas.microsoft.com/office/drawing/2014/main" id="{D67143D1-47BA-C34A-B117-37AF581D7968}"/>
                    </a:ext>
                  </a:extLst>
                </p:cNvPr>
                <p:cNvSpPr/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7143D1-47BA-C34A-B117-37AF581D79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897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 108">
                  <a:extLst>
                    <a:ext uri="{FF2B5EF4-FFF2-40B4-BE49-F238E27FC236}">
                      <a16:creationId xmlns="" xmlns:a16="http://schemas.microsoft.com/office/drawing/2014/main" id="{A8496A33-A740-B14D-B88B-04BD3474F380}"/>
                    </a:ext>
                  </a:extLst>
                </p:cNvPr>
                <p:cNvSpPr/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A8496A33-A740-B14D-B88B-04BD3474F3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667" r="-4412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5128B81-8055-004A-9DD6-0B10FA354183}"/>
              </a:ext>
            </a:extLst>
          </p:cNvPr>
          <p:cNvGrpSpPr/>
          <p:nvPr/>
        </p:nvGrpSpPr>
        <p:grpSpPr>
          <a:xfrm>
            <a:off x="7107135" y="2439435"/>
            <a:ext cx="2751545" cy="2185786"/>
            <a:chOff x="7107135" y="2439435"/>
            <a:chExt cx="2751545" cy="2185786"/>
          </a:xfrm>
        </p:grpSpPr>
        <p:grpSp>
          <p:nvGrpSpPr>
            <p:cNvPr id="92" name="Group 91">
              <a:extLst>
                <a:ext uri="{FF2B5EF4-FFF2-40B4-BE49-F238E27FC236}">
                  <a16:creationId xmlns="" xmlns:a16="http://schemas.microsoft.com/office/drawing/2014/main" id="{F7D69D9E-F599-E44B-A43D-EBE994401E0C}"/>
                </a:ext>
              </a:extLst>
            </p:cNvPr>
            <p:cNvGrpSpPr/>
            <p:nvPr/>
          </p:nvGrpSpPr>
          <p:grpSpPr>
            <a:xfrm>
              <a:off x="7107135" y="2439435"/>
              <a:ext cx="2751545" cy="2185786"/>
              <a:chOff x="7452292" y="2064866"/>
              <a:chExt cx="2751545" cy="2185786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="" xmlns:a16="http://schemas.microsoft.com/office/drawing/2014/main" id="{DCB08DA6-3E6B-AC49-9EB7-C498D0351B8D}"/>
                  </a:ext>
                </a:extLst>
              </p:cNvPr>
              <p:cNvGrpSpPr/>
              <p:nvPr/>
            </p:nvGrpSpPr>
            <p:grpSpPr>
              <a:xfrm>
                <a:off x="7452292" y="2218876"/>
                <a:ext cx="2751545" cy="1931644"/>
                <a:chOff x="7452292" y="2218876"/>
                <a:chExt cx="2751545" cy="1931644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="" xmlns:a16="http://schemas.microsoft.com/office/drawing/2014/main" id="{BAA901C1-475D-5F43-B7C7-67F0AB427E60}"/>
                    </a:ext>
                  </a:extLst>
                </p:cNvPr>
                <p:cNvCxnSpPr/>
                <p:nvPr/>
              </p:nvCxnSpPr>
              <p:spPr>
                <a:xfrm flipV="1">
                  <a:off x="7452292" y="3445745"/>
                  <a:ext cx="807248" cy="70477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="" xmlns:a16="http://schemas.microsoft.com/office/drawing/2014/main" id="{5AC90F4C-AD8E-DE49-ACFE-A8FCDCA6B485}"/>
                    </a:ext>
                  </a:extLst>
                </p:cNvPr>
                <p:cNvCxnSpPr/>
                <p:nvPr/>
              </p:nvCxnSpPr>
              <p:spPr>
                <a:xfrm>
                  <a:off x="7491413" y="2218876"/>
                  <a:ext cx="782392" cy="62835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="" xmlns:a16="http://schemas.microsoft.com/office/drawing/2014/main" id="{8FA285E2-D9B5-9547-895A-B11BF2A7793B}"/>
                    </a:ext>
                  </a:extLst>
                </p:cNvPr>
                <p:cNvCxnSpPr/>
                <p:nvPr/>
              </p:nvCxnSpPr>
              <p:spPr>
                <a:xfrm>
                  <a:off x="9876407" y="3176861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="" xmlns:a16="http://schemas.microsoft.com/office/drawing/2014/main" id="{86748E69-2255-C842-8A5A-7546CC652533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="" xmlns:a16="http://schemas.microsoft.com/office/drawing/2014/main" id="{BA0D921F-9EE5-224B-93E4-52754D0E31F4}"/>
                      </a:ext>
                    </a:extLst>
                  </p:cNvPr>
                  <p:cNvSpPr txBox="1"/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9BB1DA3D-1D0E-2E4E-A678-58241BC1E342}"/>
                </a:ext>
              </a:extLst>
            </p:cNvPr>
            <p:cNvSpPr/>
            <p:nvPr/>
          </p:nvSpPr>
          <p:spPr>
            <a:xfrm>
              <a:off x="7964996" y="2857919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="" xmlns:a16="http://schemas.microsoft.com/office/drawing/2014/main" id="{C906E59F-F214-DC49-B8AF-D49215449473}"/>
                    </a:ext>
                  </a:extLst>
                </p:cNvPr>
                <p:cNvSpPr/>
                <p:nvPr/>
              </p:nvSpPr>
              <p:spPr>
                <a:xfrm>
                  <a:off x="8283432" y="3373487"/>
                  <a:ext cx="8683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</a:t>
                  </a:r>
                  <a:r>
                    <a:rPr lang="en-US" b="1" i="1" dirty="0"/>
                    <a:t>h</a:t>
                  </a:r>
                  <a:r>
                    <a:rPr lang="en-US" i="1" dirty="0"/>
                    <a:t>W</a:t>
                  </a:r>
                  <a:r>
                    <a:rPr lang="en-US" i="1" baseline="-25000" dirty="0"/>
                    <a:t>3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906E59F-F214-DC49-B8AF-D492154494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3432" y="3373487"/>
                  <a:ext cx="86837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667" r="-4286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id="{BCA61924-B79B-404C-A0A6-6A801B98D0BC}"/>
                  </a:ext>
                </a:extLst>
              </p:cNvPr>
              <p:cNvSpPr/>
              <p:nvPr/>
            </p:nvSpPr>
            <p:spPr>
              <a:xfrm>
                <a:off x="8259498" y="5184612"/>
                <a:ext cx="34824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p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y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ln</m:t>
                      </m:r>
                      <m:r>
                        <a:rPr lang="en-US" b="0" i="0" smtClean="0">
                          <a:latin typeface="Cambria Math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p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CA61924-B79B-404C-A0A6-6A801B98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498" y="5184612"/>
                <a:ext cx="3482428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6849918-B086-B141-AAC3-057C2A41FF26}"/>
              </a:ext>
            </a:extLst>
          </p:cNvPr>
          <p:cNvSpPr txBox="1"/>
          <p:nvPr/>
        </p:nvSpPr>
        <p:spPr>
          <a:xfrm>
            <a:off x="3985225" y="5504555"/>
            <a:ext cx="32640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Need to learn W1, W2 and W3.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44533E4-894A-6B43-9FB9-40ACD48F9E0E}"/>
              </a:ext>
            </a:extLst>
          </p:cNvPr>
          <p:cNvGrpSpPr/>
          <p:nvPr/>
        </p:nvGrpSpPr>
        <p:grpSpPr>
          <a:xfrm>
            <a:off x="8839578" y="1547568"/>
            <a:ext cx="3352422" cy="3352024"/>
            <a:chOff x="8839578" y="1547568"/>
            <a:chExt cx="3352422" cy="3352024"/>
          </a:xfrm>
        </p:grpSpPr>
        <p:pic>
          <p:nvPicPr>
            <p:cNvPr id="37" name="Picture 36">
              <a:extLst>
                <a:ext uri="{FF2B5EF4-FFF2-40B4-BE49-F238E27FC236}">
                  <a16:creationId xmlns="" xmlns:a16="http://schemas.microsoft.com/office/drawing/2014/main" id="{ECA0CB32-1B06-7749-9436-870933CEA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487" y="2872803"/>
              <a:ext cx="2096469" cy="13976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="" xmlns:a16="http://schemas.microsoft.com/office/drawing/2014/main" id="{64F06C4E-7144-8843-ABE2-6023401F96C5}"/>
                    </a:ext>
                  </a:extLst>
                </p:cNvPr>
                <p:cNvSpPr/>
                <p:nvPr/>
              </p:nvSpPr>
              <p:spPr>
                <a:xfrm>
                  <a:off x="8839578" y="1547568"/>
                  <a:ext cx="2921761" cy="104823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4F06C4E-7144-8843-ABE2-6023401F96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578" y="1547568"/>
                  <a:ext cx="2921761" cy="104823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853711BD-AE65-D84D-9A3B-FFD3ACC84118}"/>
                </a:ext>
              </a:extLst>
            </p:cNvPr>
            <p:cNvSpPr txBox="1"/>
            <p:nvPr/>
          </p:nvSpPr>
          <p:spPr>
            <a:xfrm>
              <a:off x="9701561" y="4253261"/>
              <a:ext cx="24904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Passing through sigmoid yields probability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45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more combinations of neurons to make interesting functions. </a:t>
            </a:r>
          </a:p>
          <a:p>
            <a:r>
              <a:rPr lang="en-US" dirty="0"/>
              <a:t>No learning, just combine them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C9D1712-3D8B-3D47-B4D9-0B14B8A4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08" y="1344866"/>
            <a:ext cx="11137983" cy="46786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="" xmlns:a16="http://schemas.microsoft.com/office/drawing/2014/main" id="{69EB7774-A486-0744-9E6E-EB4AAC631A88}"/>
              </a:ext>
            </a:extLst>
          </p:cNvPr>
          <p:cNvSpPr/>
          <p:nvPr/>
        </p:nvSpPr>
        <p:spPr>
          <a:xfrm>
            <a:off x="5174165" y="4043683"/>
            <a:ext cx="2286000" cy="3456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8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9715743-AB69-164D-A9CB-2989FBEC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016000"/>
            <a:ext cx="11480800" cy="4826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45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="" xmlns:a16="http://schemas.microsoft.com/office/drawing/2014/main" id="{69EB7774-A486-0744-9E6E-EB4AAC631A88}"/>
              </a:ext>
            </a:extLst>
          </p:cNvPr>
          <p:cNvSpPr/>
          <p:nvPr/>
        </p:nvSpPr>
        <p:spPr>
          <a:xfrm>
            <a:off x="5129560" y="3553029"/>
            <a:ext cx="2286000" cy="3456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9191AE2-3402-864C-AF23-E9595BB5C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weights change shape and position</a:t>
            </a:r>
          </a:p>
        </p:txBody>
      </p:sp>
    </p:spTree>
    <p:extLst>
      <p:ext uri="{BB962C8B-B14F-4D97-AF65-F5344CB8AC3E}">
        <p14:creationId xmlns:p14="http://schemas.microsoft.com/office/powerpoint/2010/main" val="2857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6C7CFDB-F881-9F42-A85F-F5A890623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009650"/>
            <a:ext cx="11531600" cy="4838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46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="" xmlns:a16="http://schemas.microsoft.com/office/drawing/2014/main" id="{69EB7774-A486-0744-9E6E-EB4AAC631A88}"/>
              </a:ext>
            </a:extLst>
          </p:cNvPr>
          <p:cNvSpPr/>
          <p:nvPr/>
        </p:nvSpPr>
        <p:spPr>
          <a:xfrm>
            <a:off x="5129560" y="3553029"/>
            <a:ext cx="2286000" cy="3456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="" xmlns:a16="http://schemas.microsoft.com/office/drawing/2014/main" id="{8E1EE61E-FA66-CC41-BBD6-A652202C7F30}"/>
              </a:ext>
            </a:extLst>
          </p:cNvPr>
          <p:cNvSpPr txBox="1">
            <a:spLocks/>
          </p:cNvSpPr>
          <p:nvPr/>
        </p:nvSpPr>
        <p:spPr>
          <a:xfrm>
            <a:off x="932496" y="320316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Combining layers allows us to model increasingly complex functions.</a:t>
            </a:r>
          </a:p>
        </p:txBody>
      </p:sp>
    </p:spTree>
    <p:extLst>
      <p:ext uri="{BB962C8B-B14F-4D97-AF65-F5344CB8AC3E}">
        <p14:creationId xmlns:p14="http://schemas.microsoft.com/office/powerpoint/2010/main" val="261995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18A0AA9-C059-F843-84F3-01393C0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47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="" xmlns:a16="http://schemas.microsoft.com/office/drawing/2014/main" id="{92E84F2B-A5F2-ED41-8C95-B73EF68A2A47}"/>
              </a:ext>
            </a:extLst>
          </p:cNvPr>
          <p:cNvSpPr txBox="1">
            <a:spLocks/>
          </p:cNvSpPr>
          <p:nvPr/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networks can model </a:t>
            </a:r>
            <a:r>
              <a:rPr lang="en-US" i="1" dirty="0"/>
              <a:t>any </a:t>
            </a:r>
            <a:r>
              <a:rPr lang="en-US" dirty="0"/>
              <a:t>reasonable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3BE3D9A-B602-1B44-9332-FC5EC8785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003300"/>
            <a:ext cx="11544300" cy="48514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="" xmlns:a16="http://schemas.microsoft.com/office/drawing/2014/main" id="{20B3DBAE-3384-B242-9952-444405D095CF}"/>
              </a:ext>
            </a:extLst>
          </p:cNvPr>
          <p:cNvSpPr/>
          <p:nvPr/>
        </p:nvSpPr>
        <p:spPr>
          <a:xfrm>
            <a:off x="5174164" y="3530727"/>
            <a:ext cx="2286000" cy="3456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So far: </a:t>
            </a:r>
          </a:p>
          <a:p>
            <a:pPr marL="1381125" indent="-342900">
              <a:buFont typeface="Arial" charset="0"/>
              <a:buChar char="•"/>
            </a:pPr>
            <a:r>
              <a:rPr lang="en-US" dirty="0" smtClean="0"/>
              <a:t>A single neuron can be a logistic regression unit. We will soon see other choices </a:t>
            </a:r>
          </a:p>
          <a:p>
            <a:pPr marL="1381125" indent="-342900">
              <a:buFont typeface="Arial" charset="0"/>
              <a:buChar char="•"/>
            </a:pPr>
            <a:r>
              <a:rPr lang="en-US" dirty="0" smtClean="0"/>
              <a:t>A neural network is a combination of logistic regression (or other types) units </a:t>
            </a:r>
          </a:p>
          <a:p>
            <a:pPr marL="1381125" indent="-342900">
              <a:buFont typeface="Arial" charset="0"/>
              <a:buChar char="•"/>
            </a:pPr>
            <a:r>
              <a:rPr lang="en-US" dirty="0" smtClean="0"/>
              <a:t>A neural network can approximate non-linear functions</a:t>
            </a:r>
          </a:p>
          <a:p>
            <a:pPr marL="12700"/>
            <a:r>
              <a:rPr lang="en-US" b="1" dirty="0" smtClean="0"/>
              <a:t>Next: </a:t>
            </a:r>
          </a:p>
          <a:p>
            <a:pPr marL="1381125" indent="-342900">
              <a:buFont typeface="Arial" charset="0"/>
              <a:buChar char="•"/>
            </a:pPr>
            <a:r>
              <a:rPr lang="en-US" dirty="0" smtClean="0"/>
              <a:t>How many neurons</a:t>
            </a:r>
          </a:p>
          <a:p>
            <a:pPr marL="1381125" indent="-342900">
              <a:buFont typeface="Arial" charset="0"/>
              <a:buChar char="•"/>
            </a:pPr>
            <a:r>
              <a:rPr lang="en-US" dirty="0" smtClean="0"/>
              <a:t>What ”other choices” </a:t>
            </a:r>
          </a:p>
          <a:p>
            <a:pPr marL="12700"/>
            <a:r>
              <a:rPr lang="en-US" b="1" dirty="0" smtClean="0"/>
              <a:t>And beyond:</a:t>
            </a:r>
          </a:p>
          <a:p>
            <a:pPr marL="1039813" indent="338138">
              <a:buFont typeface="Arial" charset="0"/>
              <a:buChar char="•"/>
            </a:pPr>
            <a:r>
              <a:rPr lang="en-US" dirty="0" smtClean="0"/>
              <a:t>How do we estimate weights and biases</a:t>
            </a:r>
          </a:p>
          <a:p>
            <a:pPr marL="1039813" indent="338138">
              <a:buFont typeface="Arial" charset="0"/>
              <a:buChar char="•"/>
            </a:pPr>
            <a:r>
              <a:rPr lang="en-US" dirty="0" smtClean="0"/>
              <a:t> Regularize Neural Networks</a:t>
            </a:r>
            <a:endParaRPr lang="en-US" dirty="0"/>
          </a:p>
          <a:p>
            <a:pPr marL="1039813" indent="-1588"/>
            <a:r>
              <a:rPr lang="en-US" dirty="0" smtClean="0"/>
              <a:t>	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1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0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news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6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4" y="872959"/>
            <a:ext cx="3707131" cy="59187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41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news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7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054" y="983807"/>
            <a:ext cx="3527729" cy="56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(2015)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First program to beat a professional Go player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23" y="1959618"/>
            <a:ext cx="6973149" cy="39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3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AlphaZero</a:t>
            </a:r>
            <a:r>
              <a:rPr lang="en-US" dirty="0"/>
              <a:t> (2017)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48" y="1204738"/>
            <a:ext cx="6937304" cy="49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4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GEC_template</Template>
  <TotalTime>23862</TotalTime>
  <Words>1833</Words>
  <Application>Microsoft Macintosh PowerPoint</Application>
  <PresentationFormat>Widescreen</PresentationFormat>
  <Paragraphs>411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Cambria Math</vt:lpstr>
      <vt:lpstr>Karla</vt:lpstr>
      <vt:lpstr>Mangal</vt:lpstr>
      <vt:lpstr>Arial</vt:lpstr>
      <vt:lpstr>GEC_template</vt:lpstr>
      <vt:lpstr>Perceptron and Back Propagation</vt:lpstr>
      <vt:lpstr>Who</vt:lpstr>
      <vt:lpstr>Outline</vt:lpstr>
      <vt:lpstr>Watch this!</vt:lpstr>
      <vt:lpstr>Artificial Neural Networks</vt:lpstr>
      <vt:lpstr>Today’s news</vt:lpstr>
      <vt:lpstr>Today’s news</vt:lpstr>
      <vt:lpstr>AlphaGo (2015)</vt:lpstr>
      <vt:lpstr>AlphaZero (2017)</vt:lpstr>
      <vt:lpstr>iOS Speech Synthesis (2016-)</vt:lpstr>
      <vt:lpstr>Historical Trends</vt:lpstr>
      <vt:lpstr>Historical Trends</vt:lpstr>
      <vt:lpstr>Outline</vt:lpstr>
      <vt:lpstr>Classification and Logistic Regression</vt:lpstr>
      <vt:lpstr>Regression and Classification</vt:lpstr>
      <vt:lpstr>Typical Classification Examples</vt:lpstr>
      <vt:lpstr>Data: Response vs. Predictor Variables</vt:lpstr>
      <vt:lpstr>Response vs. Predictor Variables</vt:lpstr>
      <vt:lpstr>Heart Data</vt:lpstr>
      <vt:lpstr>Heart Data</vt:lpstr>
      <vt:lpstr>Logistic Regression</vt:lpstr>
      <vt:lpstr>Heart Data: logistic estimation</vt:lpstr>
      <vt:lpstr>Logistic Regression</vt:lpstr>
      <vt:lpstr>Logistic Regression</vt:lpstr>
      <vt:lpstr>Logistic Regression</vt:lpstr>
      <vt:lpstr>Logistic Regression</vt:lpstr>
      <vt:lpstr>Estimating the coefficients for Logistic Regression </vt:lpstr>
      <vt:lpstr>Why go beyond logistic regression? </vt:lpstr>
      <vt:lpstr>Geometry of Data</vt:lpstr>
      <vt:lpstr>Geometry of Data</vt:lpstr>
      <vt:lpstr>Geometry of Data</vt:lpstr>
      <vt:lpstr>Need for Non-Linearity</vt:lpstr>
      <vt:lpstr>Neural Networks to The Rescue</vt:lpstr>
      <vt:lpstr>Representation Matters</vt:lpstr>
      <vt:lpstr>Logistic Regression Revisited</vt:lpstr>
      <vt:lpstr>Build our first ANN</vt:lpstr>
      <vt:lpstr>Build our first ANN</vt:lpstr>
      <vt:lpstr>Example Using Heart Data</vt:lpstr>
      <vt:lpstr>Example Using Heart Data</vt:lpstr>
      <vt:lpstr>Example Using Heart Data</vt:lpstr>
      <vt:lpstr>Example</vt:lpstr>
      <vt:lpstr>Pavlos game #232</vt:lpstr>
      <vt:lpstr>Pavlos game #232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#7: Perceptron and Back Propagation</dc:title>
  <dc:creator>Microsoft Office User</dc:creator>
  <cp:lastModifiedBy>Microsoft Office User</cp:lastModifiedBy>
  <cp:revision>301</cp:revision>
  <dcterms:created xsi:type="dcterms:W3CDTF">2018-07-15T23:20:29Z</dcterms:created>
  <dcterms:modified xsi:type="dcterms:W3CDTF">2019-11-03T14:21:13Z</dcterms:modified>
</cp:coreProperties>
</file>